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30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8" name="Slide Number Placeholder 7"/>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0456-28A4-48F3-B40D-34B6EFC9178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0456-28A4-48F3-B40D-34B6EFC9178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96331349-C09F-41ED-9E24-DFC700076B51}" type="datetimeFigureOut">
              <a:rPr kumimoji="1" lang="ja-JP" altLang="en-US" smtClean="0"/>
              <a:t>2015/7/1</a:t>
            </a:fld>
            <a:endParaRPr kumimoji="1" lang="ja-JP" altLang="en-US"/>
          </a:p>
        </p:txBody>
      </p:sp>
      <p:sp>
        <p:nvSpPr>
          <p:cNvPr id="10" name="Slide Number Placeholder 9"/>
          <p:cNvSpPr>
            <a:spLocks noGrp="1"/>
          </p:cNvSpPr>
          <p:nvPr>
            <p:ph type="sldNum" sz="quarter" idx="15"/>
          </p:nvPr>
        </p:nvSpPr>
        <p:spPr/>
        <p:txBody>
          <a:bodyPr/>
          <a:lstStyle/>
          <a:p>
            <a:fld id="{8C290456-28A4-48F3-B40D-34B6EFC91784}" type="slidenum">
              <a:rPr kumimoji="1" lang="ja-JP" altLang="en-US" smtClean="0"/>
              <a:t>‹#›</a:t>
            </a:fld>
            <a:endParaRPr kumimoji="1" lang="ja-JP" altLang="en-US"/>
          </a:p>
        </p:txBody>
      </p:sp>
      <p:sp>
        <p:nvSpPr>
          <p:cNvPr id="11" name="Footer Placeholder 10"/>
          <p:cNvSpPr>
            <a:spLocks noGrp="1"/>
          </p:cNvSpPr>
          <p:nvPr>
            <p:ph type="ftr" sz="quarter" idx="16"/>
          </p:nvPr>
        </p:nvSpPr>
        <p:spPr/>
        <p:txBody>
          <a:bodyPr/>
          <a:lstStyle/>
          <a:p>
            <a:endParaRPr kumimoji="1" lang="ja-JP" altLang="en-US"/>
          </a:p>
        </p:txBody>
      </p:sp>
      <p:sp>
        <p:nvSpPr>
          <p:cNvPr id="12" name="Title 11"/>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8" name="Slide Number Placeholder 7"/>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9" name="Date Placeholder 8"/>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10" name="Slide Number Placeholder 9"/>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11" name="Footer Placeholder 10"/>
          <p:cNvSpPr>
            <a:spLocks noGrp="1"/>
          </p:cNvSpPr>
          <p:nvPr>
            <p:ph type="ftr" sz="quarter" idx="12"/>
          </p:nvPr>
        </p:nvSpPr>
        <p:spPr>
          <a:xfrm>
            <a:off x="493776" y="6356350"/>
            <a:ext cx="5102352" cy="365125"/>
          </a:xfrm>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 name="Date Placeholder 9"/>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11" name="Slide Number Placeholder 10"/>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12" name="Footer Placeholder 11"/>
          <p:cNvSpPr>
            <a:spLocks noGrp="1"/>
          </p:cNvSpPr>
          <p:nvPr>
            <p:ph type="ftr" sz="quarter" idx="12"/>
          </p:nvPr>
        </p:nvSpPr>
        <p:spPr>
          <a:xfrm>
            <a:off x="493776" y="6356350"/>
            <a:ext cx="5102352" cy="365125"/>
          </a:xfrm>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96331349-C09F-41ED-9E24-DFC700076B51}" type="datetimeFigureOut">
              <a:rPr kumimoji="1" lang="ja-JP" altLang="en-US" smtClean="0"/>
              <a:t>2015/7/1</a:t>
            </a:fld>
            <a:endParaRPr kumimoji="1" lang="ja-JP" altLang="en-US"/>
          </a:p>
        </p:txBody>
      </p:sp>
      <p:sp>
        <p:nvSpPr>
          <p:cNvPr id="5" name="Title 4"/>
          <p:cNvSpPr>
            <a:spLocks noGrp="1"/>
          </p:cNvSpPr>
          <p:nvPr>
            <p:ph type="title"/>
          </p:nvPr>
        </p:nvSpPr>
        <p:spPr/>
        <p:txBody>
          <a:bodyPr/>
          <a:lstStyle/>
          <a:p>
            <a:r>
              <a:rPr lang="ja-JP" altLang="en-US" smtClean="0"/>
              <a:t>マスター タイトルの書式設定</a:t>
            </a:r>
            <a:endParaRPr lang="en-US" dirty="0"/>
          </a:p>
        </p:txBody>
      </p:sp>
      <p:sp>
        <p:nvSpPr>
          <p:cNvPr id="4" name="Slide Number Placeholder 3"/>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6" name="Footer Placeholder 5"/>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290456-28A4-48F3-B40D-34B6EFC9178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9" name="Slide Number Placeholder 8"/>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10" name="Footer Placeholder 9"/>
          <p:cNvSpPr>
            <a:spLocks noGrp="1"/>
          </p:cNvSpPr>
          <p:nvPr>
            <p:ph type="ftr" sz="quarter" idx="12"/>
          </p:nvPr>
        </p:nvSpPr>
        <p:spPr>
          <a:xfrm>
            <a:off x="493776" y="6356350"/>
            <a:ext cx="5102352" cy="365125"/>
          </a:xfrm>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96331349-C09F-41ED-9E24-DFC700076B51}" type="datetimeFigureOut">
              <a:rPr kumimoji="1" lang="ja-JP" altLang="en-US" smtClean="0"/>
              <a:t>2015/7/1</a:t>
            </a:fld>
            <a:endParaRPr kumimoji="1" lang="ja-JP" altLang="en-US"/>
          </a:p>
        </p:txBody>
      </p:sp>
      <p:sp>
        <p:nvSpPr>
          <p:cNvPr id="9" name="Slide Number Placeholder 8"/>
          <p:cNvSpPr>
            <a:spLocks noGrp="1"/>
          </p:cNvSpPr>
          <p:nvPr>
            <p:ph type="sldNum" sz="quarter" idx="11"/>
          </p:nvPr>
        </p:nvSpPr>
        <p:spPr/>
        <p:txBody>
          <a:bodyPr/>
          <a:lstStyle/>
          <a:p>
            <a:fld id="{8C290456-28A4-48F3-B40D-34B6EFC91784}" type="slidenum">
              <a:rPr kumimoji="1" lang="ja-JP" altLang="en-US" smtClean="0"/>
              <a:t>‹#›</a:t>
            </a:fld>
            <a:endParaRPr kumimoji="1" lang="ja-JP" altLang="en-US"/>
          </a:p>
        </p:txBody>
      </p:sp>
      <p:sp>
        <p:nvSpPr>
          <p:cNvPr id="10" name="Footer Placeholder 9"/>
          <p:cNvSpPr>
            <a:spLocks noGrp="1"/>
          </p:cNvSpPr>
          <p:nvPr>
            <p:ph type="ftr" sz="quarter" idx="12"/>
          </p:nvPr>
        </p:nvSpPr>
        <p:spPr>
          <a:xfrm>
            <a:off x="493776" y="6356350"/>
            <a:ext cx="5102352" cy="365125"/>
          </a:xfrm>
        </p:spPr>
        <p:txBody>
          <a:bodyPr/>
          <a:lstStyle/>
          <a:p>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96331349-C09F-41ED-9E24-DFC700076B51}" type="datetimeFigureOut">
              <a:rPr kumimoji="1" lang="ja-JP" altLang="en-US" smtClean="0"/>
              <a:t>2015/7/1</a:t>
            </a:fld>
            <a:endParaRPr kumimoji="1" lang="ja-JP" alt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8C290456-28A4-48F3-B40D-34B6EFC91784}"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l" defTabSz="914400" rtl="0" eaLnBrk="1" latinLnBrk="0" hangingPunct="1">
        <a:spcBef>
          <a:spcPct val="0"/>
        </a:spcBef>
        <a:buNone/>
        <a:defRPr kumimoji="1" sz="1800" kern="1200" cap="all" baseline="0">
          <a:solidFill>
            <a:schemeClr val="tx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himoebi@gmail.com"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1912" y="2636912"/>
            <a:ext cx="830209" cy="11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5584" y="2637138"/>
            <a:ext cx="851645" cy="123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0352" y="2666388"/>
            <a:ext cx="863252" cy="1206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4936" y="2636912"/>
            <a:ext cx="708907" cy="11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0"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685" y="80753"/>
            <a:ext cx="1500617" cy="982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1" name="Picture 1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39869" y="80147"/>
            <a:ext cx="1490461" cy="972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1684584" y="55194"/>
            <a:ext cx="5631003" cy="1123384"/>
          </a:xfrm>
          <a:prstGeom prst="rect">
            <a:avLst/>
          </a:prstGeom>
          <a:solidFill>
            <a:schemeClr val="tx1"/>
          </a:solidFill>
        </p:spPr>
        <p:txBody>
          <a:bodyPr wrap="square" rtlCol="0">
            <a:spAutoFit/>
          </a:bodyPr>
          <a:lstStyle/>
          <a:p>
            <a:pPr algn="ctr"/>
            <a:r>
              <a:rPr lang="zh-TW" altLang="ja-JP" sz="1600" dirty="0">
                <a:solidFill>
                  <a:schemeClr val="bg1"/>
                </a:solidFill>
                <a:latin typeface="HGｺﾞｼｯｸE" pitchFamily="49" charset="-128"/>
                <a:ea typeface="HGｺﾞｼｯｸE" pitchFamily="49" charset="-128"/>
              </a:rPr>
              <a:t>東日本大震災後の子どもの</a:t>
            </a:r>
            <a:r>
              <a:rPr lang="ja-JP" altLang="ja-JP" sz="1600" dirty="0">
                <a:solidFill>
                  <a:schemeClr val="bg1"/>
                </a:solidFill>
                <a:latin typeface="HGｺﾞｼｯｸE" pitchFamily="49" charset="-128"/>
                <a:ea typeface="HGｺﾞｼｯｸE" pitchFamily="49" charset="-128"/>
              </a:rPr>
              <a:t>津波体験と原発体験の特徴</a:t>
            </a:r>
          </a:p>
          <a:p>
            <a:pPr algn="ctr"/>
            <a:r>
              <a:rPr lang="zh-TW" altLang="ja-JP" sz="1600" dirty="0">
                <a:solidFill>
                  <a:schemeClr val="bg1"/>
                </a:solidFill>
                <a:latin typeface="HGｺﾞｼｯｸE" pitchFamily="49" charset="-128"/>
                <a:ea typeface="HGｺﾞｼｯｸE" pitchFamily="49" charset="-128"/>
              </a:rPr>
              <a:t>―</a:t>
            </a:r>
            <a:r>
              <a:rPr lang="ja-JP" altLang="ja-JP" sz="1600" dirty="0">
                <a:solidFill>
                  <a:schemeClr val="bg1"/>
                </a:solidFill>
                <a:latin typeface="HGｺﾞｼｯｸE" pitchFamily="49" charset="-128"/>
                <a:ea typeface="HGｺﾞｼｯｸE" pitchFamily="49" charset="-128"/>
              </a:rPr>
              <a:t>小中高校生の作文のテキストマイニングより</a:t>
            </a:r>
            <a:r>
              <a:rPr lang="zh-TW" altLang="ja-JP" sz="1600" dirty="0" smtClean="0">
                <a:solidFill>
                  <a:schemeClr val="bg1"/>
                </a:solidFill>
                <a:latin typeface="HGｺﾞｼｯｸE" pitchFamily="49" charset="-128"/>
                <a:ea typeface="HGｺﾞｼｯｸE" pitchFamily="49" charset="-128"/>
              </a:rPr>
              <a:t>―</a:t>
            </a:r>
            <a:endParaRPr lang="ja-JP" altLang="ja-JP" sz="1600" dirty="0">
              <a:solidFill>
                <a:schemeClr val="bg1"/>
              </a:solidFill>
              <a:latin typeface="HGｺﾞｼｯｸE" pitchFamily="49" charset="-128"/>
              <a:ea typeface="HGｺﾞｼｯｸE" pitchFamily="49" charset="-128"/>
            </a:endParaRPr>
          </a:p>
          <a:p>
            <a:pPr algn="ctr"/>
            <a:r>
              <a:rPr lang="ja-JP" altLang="ja-JP" sz="1400" dirty="0">
                <a:solidFill>
                  <a:schemeClr val="bg1"/>
                </a:solidFill>
                <a:latin typeface="HGｺﾞｼｯｸE" pitchFamily="49" charset="-128"/>
                <a:ea typeface="HGｺﾞｼｯｸE" pitchFamily="49" charset="-128"/>
              </a:rPr>
              <a:t>いとうたけひこ（和光大学）</a:t>
            </a:r>
            <a:r>
              <a:rPr lang="en-US" altLang="ja-JP" sz="1400" smtClean="0">
                <a:solidFill>
                  <a:schemeClr val="bg1"/>
                </a:solidFill>
                <a:latin typeface="HGｺﾞｼｯｸE" pitchFamily="49" charset="-128"/>
                <a:ea typeface="HGｺﾞｼｯｸE" pitchFamily="49" charset="-128"/>
                <a:hlinkClick r:id="rId8"/>
              </a:rPr>
              <a:t>shimoebi@gmail.com</a:t>
            </a:r>
            <a:endParaRPr lang="ja-JP" altLang="ja-JP" sz="1400" dirty="0">
              <a:solidFill>
                <a:schemeClr val="bg1"/>
              </a:solidFill>
              <a:latin typeface="HGｺﾞｼｯｸE" pitchFamily="49" charset="-128"/>
              <a:ea typeface="HGｺﾞｼｯｸE" pitchFamily="49" charset="-128"/>
            </a:endParaRPr>
          </a:p>
          <a:p>
            <a:pPr algn="ctr"/>
            <a:r>
              <a:rPr lang="ja-JP" altLang="ja-JP" sz="1050" dirty="0">
                <a:solidFill>
                  <a:schemeClr val="bg1"/>
                </a:solidFill>
                <a:latin typeface="HGｺﾞｼｯｸE" pitchFamily="49" charset="-128"/>
                <a:ea typeface="HGｺﾞｼｯｸE" pitchFamily="49" charset="-128"/>
              </a:rPr>
              <a:t>キーワード：東日本大震災・心的外傷後成長・放射能・テキストマイニング・時間的</a:t>
            </a:r>
            <a:r>
              <a:rPr lang="ja-JP" altLang="ja-JP" sz="1050" dirty="0" smtClean="0">
                <a:solidFill>
                  <a:schemeClr val="bg1"/>
                </a:solidFill>
                <a:latin typeface="HGｺﾞｼｯｸE" pitchFamily="49" charset="-128"/>
                <a:ea typeface="HGｺﾞｼｯｸE" pitchFamily="49" charset="-128"/>
              </a:rPr>
              <a:t>展望</a:t>
            </a:r>
            <a:r>
              <a:rPr lang="ja-JP" altLang="en-US" sz="1050" dirty="0">
                <a:solidFill>
                  <a:schemeClr val="bg1"/>
                </a:solidFill>
                <a:latin typeface="HGｺﾞｼｯｸE" pitchFamily="49" charset="-128"/>
                <a:ea typeface="HGｺﾞｼｯｸE" pitchFamily="49" charset="-128"/>
              </a:rPr>
              <a:t>日本パーソナリティ心理学会第２２回大会　</a:t>
            </a:r>
            <a:r>
              <a:rPr lang="en-US" altLang="ja-JP" sz="1050" dirty="0">
                <a:solidFill>
                  <a:schemeClr val="bg1"/>
                </a:solidFill>
                <a:latin typeface="HGｺﾞｼｯｸE" pitchFamily="49" charset="-128"/>
                <a:ea typeface="HGｺﾞｼｯｸE" pitchFamily="49" charset="-128"/>
              </a:rPr>
              <a:t>2013</a:t>
            </a:r>
            <a:r>
              <a:rPr lang="ja-JP" altLang="en-US" sz="1050" dirty="0">
                <a:solidFill>
                  <a:schemeClr val="bg1"/>
                </a:solidFill>
                <a:latin typeface="HGｺﾞｼｯｸE" pitchFamily="49" charset="-128"/>
                <a:ea typeface="HGｺﾞｼｯｸE" pitchFamily="49" charset="-128"/>
              </a:rPr>
              <a:t>年</a:t>
            </a:r>
            <a:r>
              <a:rPr lang="en-US" altLang="ja-JP" sz="1050" dirty="0">
                <a:solidFill>
                  <a:schemeClr val="bg1"/>
                </a:solidFill>
                <a:latin typeface="HGｺﾞｼｯｸE" pitchFamily="49" charset="-128"/>
                <a:ea typeface="HGｺﾞｼｯｸE" pitchFamily="49" charset="-128"/>
              </a:rPr>
              <a:t>10</a:t>
            </a:r>
            <a:r>
              <a:rPr lang="ja-JP" altLang="en-US" sz="1050" dirty="0">
                <a:solidFill>
                  <a:schemeClr val="bg1"/>
                </a:solidFill>
                <a:latin typeface="HGｺﾞｼｯｸE" pitchFamily="49" charset="-128"/>
                <a:ea typeface="HGｺﾞｼｯｸE" pitchFamily="49" charset="-128"/>
              </a:rPr>
              <a:t>月</a:t>
            </a:r>
            <a:r>
              <a:rPr lang="en-US" altLang="ja-JP" sz="1050" dirty="0">
                <a:solidFill>
                  <a:schemeClr val="bg1"/>
                </a:solidFill>
                <a:latin typeface="HGｺﾞｼｯｸE" pitchFamily="49" charset="-128"/>
                <a:ea typeface="HGｺﾞｼｯｸE" pitchFamily="49" charset="-128"/>
              </a:rPr>
              <a:t>12</a:t>
            </a:r>
            <a:r>
              <a:rPr lang="ja-JP" altLang="en-US" sz="1050" dirty="0">
                <a:solidFill>
                  <a:schemeClr val="bg1"/>
                </a:solidFill>
                <a:latin typeface="HGｺﾞｼｯｸE" pitchFamily="49" charset="-128"/>
                <a:ea typeface="HGｺﾞｼｯｸE" pitchFamily="49" charset="-128"/>
              </a:rPr>
              <a:t>日　江戸川大学</a:t>
            </a:r>
            <a:endParaRPr lang="ja-JP" altLang="ja-JP" sz="1050" dirty="0">
              <a:solidFill>
                <a:schemeClr val="bg1"/>
              </a:solidFill>
              <a:latin typeface="HGｺﾞｼｯｸE" pitchFamily="49" charset="-128"/>
              <a:ea typeface="HGｺﾞｼｯｸE" pitchFamily="49" charset="-128"/>
            </a:endParaRPr>
          </a:p>
        </p:txBody>
      </p:sp>
      <p:sp>
        <p:nvSpPr>
          <p:cNvPr id="3" name="テキスト ボックス 2"/>
          <p:cNvSpPr txBox="1"/>
          <p:nvPr/>
        </p:nvSpPr>
        <p:spPr>
          <a:xfrm>
            <a:off x="809993" y="2060848"/>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809993" y="1772816"/>
            <a:ext cx="184731" cy="369332"/>
          </a:xfrm>
          <a:prstGeom prst="rect">
            <a:avLst/>
          </a:prstGeom>
          <a:noFill/>
        </p:spPr>
        <p:txBody>
          <a:bodyPr wrap="none" rtlCol="0">
            <a:spAutoFit/>
          </a:bodyPr>
          <a:lstStyle/>
          <a:p>
            <a:endParaRPr kumimoji="1" lang="ja-JP" altLang="en-US" dirty="0"/>
          </a:p>
        </p:txBody>
      </p:sp>
      <p:sp>
        <p:nvSpPr>
          <p:cNvPr id="17" name="テキスト ボックス 16"/>
          <p:cNvSpPr txBox="1"/>
          <p:nvPr/>
        </p:nvSpPr>
        <p:spPr>
          <a:xfrm>
            <a:off x="463946" y="1430614"/>
            <a:ext cx="3364859" cy="1015663"/>
          </a:xfrm>
          <a:prstGeom prst="rect">
            <a:avLst/>
          </a:prstGeom>
          <a:solidFill>
            <a:schemeClr val="tx1"/>
          </a:solidFill>
        </p:spPr>
        <p:txBody>
          <a:bodyPr wrap="square" rtlCol="0">
            <a:spAutoFit/>
          </a:bodyPr>
          <a:lstStyle/>
          <a:p>
            <a:pPr algn="ctr"/>
            <a:r>
              <a:rPr lang="en-US" altLang="ja-JP" sz="1200" dirty="0" smtClean="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目的</a:t>
            </a:r>
            <a:r>
              <a:rPr lang="en-US" altLang="ja-JP" sz="1200" dirty="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本研究の目的は、</a:t>
            </a:r>
            <a:r>
              <a:rPr lang="ja-JP" altLang="en-US" sz="1200" dirty="0">
                <a:solidFill>
                  <a:srgbClr val="FF0000"/>
                </a:solidFill>
                <a:latin typeface="HGｺﾞｼｯｸE" pitchFamily="49" charset="-128"/>
                <a:ea typeface="HGｺﾞｼｯｸE" pitchFamily="49" charset="-128"/>
              </a:rPr>
              <a:t>東日本大震災を経験した子どもたちの作文</a:t>
            </a:r>
            <a:r>
              <a:rPr lang="ja-JP" altLang="en-US" sz="1200" dirty="0">
                <a:solidFill>
                  <a:schemeClr val="bg1"/>
                </a:solidFill>
                <a:latin typeface="HGｺﾞｼｯｸE" pitchFamily="49" charset="-128"/>
                <a:ea typeface="HGｺﾞｼｯｸE" pitchFamily="49" charset="-128"/>
              </a:rPr>
              <a:t>から、子どもたちの語りの特徴を明らかにし、津波体験と原発被害体験の違いによりどのような</a:t>
            </a:r>
            <a:r>
              <a:rPr lang="ja-JP" altLang="en-US" sz="1200" dirty="0">
                <a:solidFill>
                  <a:srgbClr val="FF0000"/>
                </a:solidFill>
                <a:latin typeface="HGｺﾞｼｯｸE" pitchFamily="49" charset="-128"/>
                <a:ea typeface="HGｺﾞｼｯｸE" pitchFamily="49" charset="-128"/>
              </a:rPr>
              <a:t>願望の違い</a:t>
            </a:r>
            <a:r>
              <a:rPr lang="ja-JP" altLang="en-US" sz="1200" dirty="0">
                <a:solidFill>
                  <a:schemeClr val="bg1"/>
                </a:solidFill>
                <a:latin typeface="HGｺﾞｼｯｸE" pitchFamily="49" charset="-128"/>
                <a:ea typeface="HGｺﾞｼｯｸE" pitchFamily="49" charset="-128"/>
              </a:rPr>
              <a:t>が見られるかを明らかにすることである。</a:t>
            </a:r>
            <a:endParaRPr lang="ja-JP" altLang="ja-JP" sz="1200" dirty="0">
              <a:solidFill>
                <a:schemeClr val="bg1"/>
              </a:solidFill>
              <a:latin typeface="HGｺﾞｼｯｸE" pitchFamily="49" charset="-128"/>
              <a:ea typeface="HGｺﾞｼｯｸE" pitchFamily="49" charset="-128"/>
            </a:endParaRPr>
          </a:p>
        </p:txBody>
      </p:sp>
      <p:sp>
        <p:nvSpPr>
          <p:cNvPr id="18" name="テキスト ボックス 17"/>
          <p:cNvSpPr txBox="1"/>
          <p:nvPr/>
        </p:nvSpPr>
        <p:spPr>
          <a:xfrm>
            <a:off x="454252" y="2636912"/>
            <a:ext cx="3374553" cy="1015663"/>
          </a:xfrm>
          <a:prstGeom prst="rect">
            <a:avLst/>
          </a:prstGeom>
          <a:solidFill>
            <a:schemeClr val="tx1"/>
          </a:solidFill>
        </p:spPr>
        <p:txBody>
          <a:bodyPr wrap="square" rtlCol="0">
            <a:spAutoFit/>
          </a:bodyPr>
          <a:lstStyle/>
          <a:p>
            <a:r>
              <a:rPr lang="ja-JP" altLang="en-US" sz="1200" dirty="0" smtClean="0">
                <a:solidFill>
                  <a:schemeClr val="bg1"/>
                </a:solidFill>
                <a:latin typeface="HGｺﾞｼｯｸE" pitchFamily="49" charset="-128"/>
                <a:ea typeface="HGｺﾞｼｯｸE" pitchFamily="49" charset="-128"/>
              </a:rPr>
              <a:t>手続き</a:t>
            </a:r>
            <a:r>
              <a:rPr lang="ja-JP" altLang="en-US" sz="1200" dirty="0">
                <a:solidFill>
                  <a:schemeClr val="bg1"/>
                </a:solidFill>
                <a:latin typeface="HGｺﾞｼｯｸE" pitchFamily="49" charset="-128"/>
                <a:ea typeface="HGｺﾞｼｯｸE" pitchFamily="49" charset="-128"/>
              </a:rPr>
              <a:t>：テキスト化し、</a:t>
            </a:r>
            <a:r>
              <a:rPr lang="en-US" altLang="ja-JP" sz="1200" dirty="0">
                <a:solidFill>
                  <a:schemeClr val="bg1"/>
                </a:solidFill>
                <a:latin typeface="HGｺﾞｼｯｸE" pitchFamily="49" charset="-128"/>
                <a:ea typeface="HGｺﾞｼｯｸE" pitchFamily="49" charset="-128"/>
              </a:rPr>
              <a:t>Text Mining Studio Ver.4.1(Mathematical System Inc.)</a:t>
            </a:r>
            <a:r>
              <a:rPr lang="ja-JP" altLang="en-US" sz="1200" dirty="0">
                <a:solidFill>
                  <a:schemeClr val="bg1"/>
                </a:solidFill>
                <a:latin typeface="HGｺﾞｼｯｸE" pitchFamily="49" charset="-128"/>
                <a:ea typeface="HGｺﾞｼｯｸE" pitchFamily="49" charset="-128"/>
              </a:rPr>
              <a:t>により、願望の動詞を抽出した。津波体験の有無と原発被害体験の有無により、対象作文を</a:t>
            </a:r>
            <a:r>
              <a:rPr lang="en-US" altLang="ja-JP" sz="1200" dirty="0">
                <a:solidFill>
                  <a:schemeClr val="bg1"/>
                </a:solidFill>
                <a:latin typeface="HGｺﾞｼｯｸE" pitchFamily="49" charset="-128"/>
                <a:ea typeface="HGｺﾞｼｯｸE" pitchFamily="49" charset="-128"/>
              </a:rPr>
              <a:t>4</a:t>
            </a:r>
            <a:r>
              <a:rPr lang="ja-JP" altLang="en-US" sz="1200" dirty="0">
                <a:solidFill>
                  <a:schemeClr val="bg1"/>
                </a:solidFill>
                <a:latin typeface="HGｺﾞｼｯｸE" pitchFamily="49" charset="-128"/>
                <a:ea typeface="HGｺﾞｼｯｸE" pitchFamily="49" charset="-128"/>
              </a:rPr>
              <a:t>群に分類して、対応分析を行った</a:t>
            </a:r>
            <a:r>
              <a:rPr lang="ja-JP" altLang="en-US" sz="1200" dirty="0">
                <a:solidFill>
                  <a:srgbClr val="0070C0"/>
                </a:solidFill>
                <a:latin typeface="HGｺﾞｼｯｸE" pitchFamily="49" charset="-128"/>
                <a:ea typeface="HGｺﾞｼｯｸE" pitchFamily="49" charset="-128"/>
              </a:rPr>
              <a:t>（下図参照）</a:t>
            </a:r>
            <a:r>
              <a:rPr lang="ja-JP" altLang="en-US" sz="1200" dirty="0">
                <a:solidFill>
                  <a:schemeClr val="bg1"/>
                </a:solidFill>
                <a:latin typeface="HGｺﾞｼｯｸE" pitchFamily="49" charset="-128"/>
                <a:ea typeface="HGｺﾞｼｯｸE" pitchFamily="49" charset="-128"/>
              </a:rPr>
              <a:t>。</a:t>
            </a:r>
            <a:endParaRPr lang="ja-JP" altLang="ja-JP" sz="1200" dirty="0">
              <a:solidFill>
                <a:schemeClr val="bg1"/>
              </a:solidFill>
              <a:latin typeface="HGｺﾞｼｯｸE" pitchFamily="49" charset="-128"/>
              <a:ea typeface="HGｺﾞｼｯｸE" pitchFamily="49" charset="-128"/>
            </a:endParaRPr>
          </a:p>
        </p:txBody>
      </p:sp>
      <p:sp>
        <p:nvSpPr>
          <p:cNvPr id="19" name="テキスト ボックス 18"/>
          <p:cNvSpPr txBox="1"/>
          <p:nvPr/>
        </p:nvSpPr>
        <p:spPr>
          <a:xfrm>
            <a:off x="4594809" y="4005064"/>
            <a:ext cx="4348917" cy="2308324"/>
          </a:xfrm>
          <a:prstGeom prst="rect">
            <a:avLst/>
          </a:prstGeom>
          <a:solidFill>
            <a:schemeClr val="tx1"/>
          </a:solidFill>
        </p:spPr>
        <p:txBody>
          <a:bodyPr wrap="square" rtlCol="0">
            <a:spAutoFit/>
          </a:bodyPr>
          <a:lstStyle/>
          <a:p>
            <a:r>
              <a:rPr lang="en-US" altLang="ja-JP" sz="1200" dirty="0" smtClean="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考察</a:t>
            </a:r>
            <a:r>
              <a:rPr lang="en-US" altLang="ja-JP" sz="1200" dirty="0">
                <a:solidFill>
                  <a:schemeClr val="bg1"/>
                </a:solidFill>
                <a:latin typeface="HGｺﾞｼｯｸE" pitchFamily="49" charset="-128"/>
                <a:ea typeface="HGｺﾞｼｯｸE" pitchFamily="49" charset="-128"/>
              </a:rPr>
              <a:t>】</a:t>
            </a:r>
          </a:p>
          <a:p>
            <a:r>
              <a:rPr lang="en-US" altLang="ja-JP" sz="1200" dirty="0" smtClean="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震災による津波被害と原発被害により子どもたちの</a:t>
            </a:r>
            <a:r>
              <a:rPr lang="ja-JP" altLang="en-US" sz="1200" dirty="0">
                <a:solidFill>
                  <a:srgbClr val="C00000"/>
                </a:solidFill>
                <a:latin typeface="HGｺﾞｼｯｸE" pitchFamily="49" charset="-128"/>
                <a:ea typeface="HGｺﾞｼｯｸE" pitchFamily="49" charset="-128"/>
              </a:rPr>
              <a:t>生活環境が一変</a:t>
            </a:r>
            <a:r>
              <a:rPr lang="ja-JP" altLang="en-US" sz="1200" dirty="0">
                <a:solidFill>
                  <a:schemeClr val="bg1"/>
                </a:solidFill>
                <a:latin typeface="HGｺﾞｼｯｸE" pitchFamily="49" charset="-128"/>
                <a:ea typeface="HGｺﾞｼｯｸE" pitchFamily="49" charset="-128"/>
              </a:rPr>
              <a:t>した。</a:t>
            </a:r>
          </a:p>
          <a:p>
            <a:endParaRPr lang="ja-JP" altLang="en-US" sz="1200" dirty="0">
              <a:solidFill>
                <a:schemeClr val="bg1"/>
              </a:solidFill>
              <a:latin typeface="HGｺﾞｼｯｸE" pitchFamily="49" charset="-128"/>
              <a:ea typeface="HGｺﾞｼｯｸE" pitchFamily="49" charset="-128"/>
            </a:endParaRPr>
          </a:p>
          <a:p>
            <a:r>
              <a:rPr lang="ja-JP" altLang="en-US" sz="1200" dirty="0">
                <a:solidFill>
                  <a:schemeClr val="bg1"/>
                </a:solidFill>
                <a:latin typeface="HGｺﾞｼｯｸE" pitchFamily="49" charset="-128"/>
                <a:ea typeface="HGｺﾞｼｯｸE" pitchFamily="49" charset="-128"/>
              </a:rPr>
              <a:t>●原発被害により慣れ親しんだ環境を離れ避難生活をしなければならない現実や家族や友人と離れ離れになり生活をしなければならない現実など、</a:t>
            </a:r>
            <a:r>
              <a:rPr lang="ja-JP" altLang="en-US" sz="1200" dirty="0">
                <a:solidFill>
                  <a:srgbClr val="C00000"/>
                </a:solidFill>
                <a:latin typeface="HGｺﾞｼｯｸE" pitchFamily="49" charset="-128"/>
                <a:ea typeface="HGｺﾞｼｯｸE" pitchFamily="49" charset="-128"/>
              </a:rPr>
              <a:t>放射能被害がもたらした影響は子どもたちにとって強いストレス要因。</a:t>
            </a:r>
          </a:p>
          <a:p>
            <a:endParaRPr lang="ja-JP" altLang="en-US" sz="1200" dirty="0">
              <a:solidFill>
                <a:schemeClr val="bg1"/>
              </a:solidFill>
              <a:latin typeface="HGｺﾞｼｯｸE" pitchFamily="49" charset="-128"/>
              <a:ea typeface="HGｺﾞｼｯｸE" pitchFamily="49" charset="-128"/>
            </a:endParaRPr>
          </a:p>
          <a:p>
            <a:r>
              <a:rPr lang="ja-JP" altLang="en-US" sz="1200" dirty="0">
                <a:solidFill>
                  <a:schemeClr val="bg1"/>
                </a:solidFill>
                <a:latin typeface="HGｺﾞｼｯｸE" pitchFamily="49" charset="-128"/>
                <a:ea typeface="HGｺﾞｼｯｸE" pitchFamily="49" charset="-128"/>
              </a:rPr>
              <a:t>●津波被害の子どもたちは被害を</a:t>
            </a:r>
            <a:r>
              <a:rPr lang="ja-JP" altLang="en-US" sz="1200" dirty="0">
                <a:solidFill>
                  <a:srgbClr val="C00000"/>
                </a:solidFill>
                <a:latin typeface="HGｺﾞｼｯｸE" pitchFamily="49" charset="-128"/>
                <a:ea typeface="HGｺﾞｼｯｸE" pitchFamily="49" charset="-128"/>
              </a:rPr>
              <a:t>過去のもの</a:t>
            </a:r>
            <a:r>
              <a:rPr lang="ja-JP" altLang="en-US" sz="1200" dirty="0">
                <a:solidFill>
                  <a:schemeClr val="bg1"/>
                </a:solidFill>
                <a:latin typeface="HGｺﾞｼｯｸE" pitchFamily="49" charset="-128"/>
                <a:ea typeface="HGｺﾞｼｯｸE" pitchFamily="49" charset="-128"/>
              </a:rPr>
              <a:t>と受け止めているが、原発被害体験の子どもたちにとって作文時点での被害は</a:t>
            </a:r>
            <a:r>
              <a:rPr lang="ja-JP" altLang="en-US" sz="1200" dirty="0">
                <a:solidFill>
                  <a:srgbClr val="C00000"/>
                </a:solidFill>
                <a:latin typeface="HGｺﾞｼｯｸE" pitchFamily="49" charset="-128"/>
                <a:ea typeface="HGｺﾞｼｯｸE" pitchFamily="49" charset="-128"/>
              </a:rPr>
              <a:t>現在進行形</a:t>
            </a:r>
            <a:r>
              <a:rPr lang="ja-JP" altLang="en-US" sz="1200" dirty="0">
                <a:solidFill>
                  <a:schemeClr val="bg1"/>
                </a:solidFill>
                <a:latin typeface="HGｺﾞｼｯｸE" pitchFamily="49" charset="-128"/>
                <a:ea typeface="HGｺﾞｼｯｸE" pitchFamily="49" charset="-128"/>
              </a:rPr>
              <a:t>だった</a:t>
            </a:r>
            <a:r>
              <a:rPr lang="ja-JP" altLang="en-US" sz="1200" dirty="0" smtClean="0">
                <a:solidFill>
                  <a:schemeClr val="bg1"/>
                </a:solidFill>
                <a:latin typeface="HGｺﾞｼｯｸE" pitchFamily="49" charset="-128"/>
                <a:ea typeface="HGｺﾞｼｯｸE" pitchFamily="49" charset="-128"/>
              </a:rPr>
              <a:t>。</a:t>
            </a:r>
            <a:endParaRPr lang="ja-JP" altLang="ja-JP" sz="1200" dirty="0">
              <a:solidFill>
                <a:schemeClr val="bg1"/>
              </a:solidFill>
              <a:latin typeface="HGｺﾞｼｯｸE" pitchFamily="49" charset="-128"/>
              <a:ea typeface="HGｺﾞｼｯｸE" pitchFamily="49" charset="-128"/>
            </a:endParaRPr>
          </a:p>
        </p:txBody>
      </p:sp>
      <p:sp>
        <p:nvSpPr>
          <p:cNvPr id="20" name="テキスト ボックス 19"/>
          <p:cNvSpPr txBox="1"/>
          <p:nvPr/>
        </p:nvSpPr>
        <p:spPr>
          <a:xfrm>
            <a:off x="3950495" y="1306066"/>
            <a:ext cx="5112568" cy="1246495"/>
          </a:xfrm>
          <a:prstGeom prst="rect">
            <a:avLst/>
          </a:prstGeom>
          <a:solidFill>
            <a:schemeClr val="tx1"/>
          </a:solidFill>
        </p:spPr>
        <p:txBody>
          <a:bodyPr wrap="square" rtlCol="0">
            <a:spAutoFit/>
          </a:bodyPr>
          <a:lstStyle/>
          <a:p>
            <a:r>
              <a:rPr lang="en-US" altLang="ja-JP" sz="1200" dirty="0" smtClean="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方法</a:t>
            </a:r>
            <a:r>
              <a:rPr lang="en-US" altLang="ja-JP" sz="1200" dirty="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分析対象</a:t>
            </a:r>
            <a:r>
              <a:rPr lang="ja-JP" altLang="en-US" sz="1200" dirty="0" smtClean="0">
                <a:solidFill>
                  <a:schemeClr val="bg1"/>
                </a:solidFill>
                <a:latin typeface="HGｺﾞｼｯｸE" pitchFamily="49" charset="-128"/>
                <a:ea typeface="HGｺﾞｼｯｸE" pitchFamily="49" charset="-128"/>
              </a:rPr>
              <a:t>：</a:t>
            </a:r>
            <a:endParaRPr lang="en-US" altLang="ja-JP" sz="1200" dirty="0" smtClean="0">
              <a:solidFill>
                <a:schemeClr val="bg1"/>
              </a:solidFill>
              <a:latin typeface="HGｺﾞｼｯｸE" pitchFamily="49" charset="-128"/>
              <a:ea typeface="HGｺﾞｼｯｸE" pitchFamily="49" charset="-128"/>
            </a:endParaRPr>
          </a:p>
          <a:p>
            <a:r>
              <a:rPr lang="ja-JP" altLang="en-US" sz="1050" dirty="0" smtClean="0">
                <a:solidFill>
                  <a:schemeClr val="bg1"/>
                </a:solidFill>
                <a:latin typeface="HGｺﾞｼｯｸE" pitchFamily="49" charset="-128"/>
                <a:ea typeface="HGｺﾞｼｯｸE" pitchFamily="49" charset="-128"/>
              </a:rPr>
              <a:t>○森</a:t>
            </a:r>
            <a:r>
              <a:rPr lang="ja-JP" altLang="en-US" sz="1050" dirty="0">
                <a:solidFill>
                  <a:schemeClr val="bg1"/>
                </a:solidFill>
                <a:latin typeface="HGｺﾞｼｯｸE" pitchFamily="49" charset="-128"/>
                <a:ea typeface="HGｺﾞｼｯｸE" pitchFamily="49" charset="-128"/>
              </a:rPr>
              <a:t>健</a:t>
            </a:r>
            <a:r>
              <a:rPr lang="en-US" altLang="ja-JP" sz="1050" dirty="0">
                <a:solidFill>
                  <a:schemeClr val="bg1"/>
                </a:solidFill>
                <a:latin typeface="HGｺﾞｼｯｸE" pitchFamily="49" charset="-128"/>
                <a:ea typeface="HGｺﾞｼｯｸE" pitchFamily="49" charset="-128"/>
              </a:rPr>
              <a:t>(2012)『</a:t>
            </a:r>
            <a:r>
              <a:rPr lang="ja-JP" altLang="en-US" sz="1050" dirty="0">
                <a:solidFill>
                  <a:schemeClr val="bg1"/>
                </a:solidFill>
                <a:latin typeface="HGｺﾞｼｯｸE" pitchFamily="49" charset="-128"/>
                <a:ea typeface="HGｺﾞｼｯｸE" pitchFamily="49" charset="-128"/>
              </a:rPr>
              <a:t>つなみ　被災地の子どもたちの作文集　完全版</a:t>
            </a:r>
            <a:r>
              <a:rPr lang="en-US" altLang="ja-JP" sz="1050" dirty="0">
                <a:solidFill>
                  <a:schemeClr val="bg1"/>
                </a:solidFill>
                <a:latin typeface="HGｺﾞｼｯｸE" pitchFamily="49" charset="-128"/>
                <a:ea typeface="HGｺﾞｼｯｸE" pitchFamily="49" charset="-128"/>
              </a:rPr>
              <a:t>』</a:t>
            </a:r>
            <a:r>
              <a:rPr lang="ja-JP" altLang="en-US" sz="1050" dirty="0">
                <a:solidFill>
                  <a:schemeClr val="bg1"/>
                </a:solidFill>
                <a:latin typeface="HGｺﾞｼｯｸE" pitchFamily="49" charset="-128"/>
                <a:ea typeface="HGｺﾞｼｯｸE" pitchFamily="49" charset="-128"/>
              </a:rPr>
              <a:t>文藝春秋</a:t>
            </a:r>
            <a:r>
              <a:rPr lang="en-US" altLang="ja-JP" sz="1050" dirty="0">
                <a:solidFill>
                  <a:schemeClr val="bg1"/>
                </a:solidFill>
                <a:latin typeface="HGｺﾞｼｯｸE" pitchFamily="49" charset="-128"/>
                <a:ea typeface="HGｺﾞｼｯｸE" pitchFamily="49" charset="-128"/>
              </a:rPr>
              <a:t>(85</a:t>
            </a:r>
            <a:r>
              <a:rPr lang="ja-JP" altLang="en-US" sz="1050" dirty="0">
                <a:solidFill>
                  <a:schemeClr val="bg1"/>
                </a:solidFill>
                <a:latin typeface="HGｺﾞｼｯｸE" pitchFamily="49" charset="-128"/>
                <a:ea typeface="HGｺﾞｼｯｸE" pitchFamily="49" charset="-128"/>
              </a:rPr>
              <a:t>編</a:t>
            </a:r>
            <a:r>
              <a:rPr lang="en-US" altLang="ja-JP" sz="1050" dirty="0">
                <a:solidFill>
                  <a:schemeClr val="bg1"/>
                </a:solidFill>
                <a:latin typeface="HGｺﾞｼｯｸE" pitchFamily="49" charset="-128"/>
                <a:ea typeface="HGｺﾞｼｯｸE" pitchFamily="49" charset="-128"/>
              </a:rPr>
              <a:t>)</a:t>
            </a:r>
            <a:r>
              <a:rPr lang="ja-JP" altLang="en-US" sz="1050" dirty="0" err="1" smtClean="0">
                <a:solidFill>
                  <a:schemeClr val="bg1"/>
                </a:solidFill>
                <a:latin typeface="HGｺﾞｼｯｸE" pitchFamily="49" charset="-128"/>
                <a:ea typeface="HGｺﾞｼｯｸE" pitchFamily="49" charset="-128"/>
              </a:rPr>
              <a:t>、</a:t>
            </a:r>
            <a:endParaRPr lang="en-US" altLang="ja-JP" sz="1050" dirty="0" smtClean="0">
              <a:solidFill>
                <a:schemeClr val="bg1"/>
              </a:solidFill>
              <a:latin typeface="HGｺﾞｼｯｸE" pitchFamily="49" charset="-128"/>
              <a:ea typeface="HGｺﾞｼｯｸE" pitchFamily="49" charset="-128"/>
            </a:endParaRPr>
          </a:p>
          <a:p>
            <a:r>
              <a:rPr lang="ja-JP" altLang="en-US" sz="1050" dirty="0" smtClean="0">
                <a:solidFill>
                  <a:schemeClr val="bg1"/>
                </a:solidFill>
                <a:latin typeface="HGｺﾞｼｯｸE" pitchFamily="49" charset="-128"/>
                <a:ea typeface="HGｺﾞｼｯｸE" pitchFamily="49" charset="-128"/>
              </a:rPr>
              <a:t>○森</a:t>
            </a:r>
            <a:r>
              <a:rPr lang="ja-JP" altLang="en-US" sz="1050" dirty="0">
                <a:solidFill>
                  <a:schemeClr val="bg1"/>
                </a:solidFill>
                <a:latin typeface="HGｺﾞｼｯｸE" pitchFamily="49" charset="-128"/>
                <a:ea typeface="HGｺﾞｼｯｸE" pitchFamily="49" charset="-128"/>
              </a:rPr>
              <a:t>健（</a:t>
            </a:r>
            <a:r>
              <a:rPr lang="en-US" altLang="ja-JP" sz="1050" dirty="0">
                <a:solidFill>
                  <a:schemeClr val="bg1"/>
                </a:solidFill>
                <a:latin typeface="HGｺﾞｼｯｸE" pitchFamily="49" charset="-128"/>
                <a:ea typeface="HGｺﾞｼｯｸE" pitchFamily="49" charset="-128"/>
              </a:rPr>
              <a:t>2011</a:t>
            </a:r>
            <a:r>
              <a:rPr lang="ja-JP" altLang="en-US" sz="1050" dirty="0">
                <a:solidFill>
                  <a:schemeClr val="bg1"/>
                </a:solidFill>
                <a:latin typeface="HGｺﾞｼｯｸE" pitchFamily="49" charset="-128"/>
                <a:ea typeface="HGｺﾞｼｯｸE" pitchFamily="49" charset="-128"/>
              </a:rPr>
              <a:t>）</a:t>
            </a:r>
            <a:r>
              <a:rPr lang="en-US" altLang="ja-JP" sz="1050" dirty="0">
                <a:solidFill>
                  <a:schemeClr val="bg1"/>
                </a:solidFill>
                <a:latin typeface="HGｺﾞｼｯｸE" pitchFamily="49" charset="-128"/>
                <a:ea typeface="HGｺﾞｼｯｸE" pitchFamily="49" charset="-128"/>
              </a:rPr>
              <a:t>『</a:t>
            </a:r>
            <a:r>
              <a:rPr lang="ja-JP" altLang="en-US" sz="1050" dirty="0">
                <a:solidFill>
                  <a:schemeClr val="bg1"/>
                </a:solidFill>
                <a:latin typeface="HGｺﾞｼｯｸE" pitchFamily="49" charset="-128"/>
                <a:ea typeface="HGｺﾞｼｯｸE" pitchFamily="49" charset="-128"/>
              </a:rPr>
              <a:t>「つなみ」の子どもたち　作文に書かれなかった物語</a:t>
            </a:r>
            <a:r>
              <a:rPr lang="en-US" altLang="ja-JP" sz="1050" dirty="0">
                <a:solidFill>
                  <a:schemeClr val="bg1"/>
                </a:solidFill>
                <a:latin typeface="HGｺﾞｼｯｸE" pitchFamily="49" charset="-128"/>
                <a:ea typeface="HGｺﾞｼｯｸE" pitchFamily="49" charset="-128"/>
              </a:rPr>
              <a:t>』</a:t>
            </a:r>
            <a:r>
              <a:rPr lang="ja-JP" altLang="en-US" sz="1050" dirty="0">
                <a:solidFill>
                  <a:schemeClr val="bg1"/>
                </a:solidFill>
                <a:latin typeface="HGｺﾞｼｯｸE" pitchFamily="49" charset="-128"/>
                <a:ea typeface="HGｺﾞｼｯｸE" pitchFamily="49" charset="-128"/>
              </a:rPr>
              <a:t>文藝春秋（</a:t>
            </a:r>
            <a:r>
              <a:rPr lang="en-US" altLang="ja-JP" sz="1050" dirty="0">
                <a:solidFill>
                  <a:schemeClr val="bg1"/>
                </a:solidFill>
                <a:latin typeface="HGｺﾞｼｯｸE" pitchFamily="49" charset="-128"/>
                <a:ea typeface="HGｺﾞｼｯｸE" pitchFamily="49" charset="-128"/>
              </a:rPr>
              <a:t>4</a:t>
            </a:r>
            <a:r>
              <a:rPr lang="ja-JP" altLang="en-US" sz="1050" dirty="0">
                <a:solidFill>
                  <a:schemeClr val="bg1"/>
                </a:solidFill>
                <a:latin typeface="HGｺﾞｼｯｸE" pitchFamily="49" charset="-128"/>
                <a:ea typeface="HGｺﾞｼｯｸE" pitchFamily="49" charset="-128"/>
              </a:rPr>
              <a:t>編）</a:t>
            </a:r>
            <a:r>
              <a:rPr lang="ja-JP" altLang="en-US" sz="1050" dirty="0" smtClean="0">
                <a:solidFill>
                  <a:schemeClr val="bg1"/>
                </a:solidFill>
                <a:latin typeface="HGｺﾞｼｯｸE" pitchFamily="49" charset="-128"/>
                <a:ea typeface="HGｺﾞｼｯｸE" pitchFamily="49" charset="-128"/>
              </a:rPr>
              <a:t>、</a:t>
            </a:r>
            <a:endParaRPr lang="en-US" altLang="ja-JP" sz="1050" dirty="0" smtClean="0">
              <a:solidFill>
                <a:schemeClr val="bg1"/>
              </a:solidFill>
              <a:latin typeface="HGｺﾞｼｯｸE" pitchFamily="49" charset="-128"/>
              <a:ea typeface="HGｺﾞｼｯｸE" pitchFamily="49" charset="-128"/>
            </a:endParaRPr>
          </a:p>
          <a:p>
            <a:r>
              <a:rPr lang="ja-JP" altLang="en-US" sz="1050" dirty="0" smtClean="0">
                <a:solidFill>
                  <a:schemeClr val="bg1"/>
                </a:solidFill>
                <a:latin typeface="HGｺﾞｼｯｸE" pitchFamily="49" charset="-128"/>
                <a:ea typeface="HGｺﾞｼｯｸE" pitchFamily="49" charset="-128"/>
              </a:rPr>
              <a:t>○</a:t>
            </a:r>
            <a:r>
              <a:rPr lang="en-US" altLang="ja-JP" sz="1050" dirty="0" smtClean="0">
                <a:solidFill>
                  <a:schemeClr val="bg1"/>
                </a:solidFill>
                <a:latin typeface="HGｺﾞｼｯｸE" pitchFamily="49" charset="-128"/>
                <a:ea typeface="HGｺﾞｼｯｸE" pitchFamily="49" charset="-128"/>
              </a:rPr>
              <a:t>Create </a:t>
            </a:r>
            <a:r>
              <a:rPr lang="en-US" altLang="ja-JP" sz="1050" dirty="0">
                <a:solidFill>
                  <a:schemeClr val="bg1"/>
                </a:solidFill>
                <a:latin typeface="HGｺﾞｼｯｸE" pitchFamily="49" charset="-128"/>
                <a:ea typeface="HGｺﾞｼｯｸE" pitchFamily="49" charset="-128"/>
              </a:rPr>
              <a:t>Media(2012)『</a:t>
            </a:r>
            <a:r>
              <a:rPr lang="ja-JP" altLang="en-US" sz="1050" dirty="0">
                <a:solidFill>
                  <a:schemeClr val="bg1"/>
                </a:solidFill>
                <a:latin typeface="HGｺﾞｼｯｸE" pitchFamily="49" charset="-128"/>
                <a:ea typeface="HGｺﾞｼｯｸE" pitchFamily="49" charset="-128"/>
              </a:rPr>
              <a:t>子どもたちの</a:t>
            </a:r>
            <a:r>
              <a:rPr lang="en-US" altLang="ja-JP" sz="1050" dirty="0">
                <a:solidFill>
                  <a:schemeClr val="bg1"/>
                </a:solidFill>
                <a:latin typeface="HGｺﾞｼｯｸE" pitchFamily="49" charset="-128"/>
                <a:ea typeface="HGｺﾞｼｯｸE" pitchFamily="49" charset="-128"/>
              </a:rPr>
              <a:t>3.11』</a:t>
            </a:r>
            <a:r>
              <a:rPr lang="ja-JP" altLang="en-US" sz="1050" dirty="0">
                <a:solidFill>
                  <a:schemeClr val="bg1"/>
                </a:solidFill>
                <a:latin typeface="HGｺﾞｼｯｸE" pitchFamily="49" charset="-128"/>
                <a:ea typeface="HGｺﾞｼｯｸE" pitchFamily="49" charset="-128"/>
              </a:rPr>
              <a:t>学事出版</a:t>
            </a:r>
            <a:r>
              <a:rPr lang="en-US" altLang="ja-JP" sz="1050" dirty="0">
                <a:solidFill>
                  <a:schemeClr val="bg1"/>
                </a:solidFill>
                <a:latin typeface="HGｺﾞｼｯｸE" pitchFamily="49" charset="-128"/>
                <a:ea typeface="HGｺﾞｼｯｸE" pitchFamily="49" charset="-128"/>
              </a:rPr>
              <a:t>(44</a:t>
            </a:r>
            <a:r>
              <a:rPr lang="ja-JP" altLang="en-US" sz="1050" dirty="0">
                <a:solidFill>
                  <a:schemeClr val="bg1"/>
                </a:solidFill>
                <a:latin typeface="HGｺﾞｼｯｸE" pitchFamily="49" charset="-128"/>
                <a:ea typeface="HGｺﾞｼｯｸE" pitchFamily="49" charset="-128"/>
              </a:rPr>
              <a:t>編</a:t>
            </a:r>
            <a:r>
              <a:rPr lang="en-US" altLang="ja-JP" sz="1050" dirty="0">
                <a:solidFill>
                  <a:schemeClr val="bg1"/>
                </a:solidFill>
                <a:latin typeface="HGｺﾞｼｯｸE" pitchFamily="49" charset="-128"/>
                <a:ea typeface="HGｺﾞｼｯｸE" pitchFamily="49" charset="-128"/>
              </a:rPr>
              <a:t>)</a:t>
            </a:r>
            <a:r>
              <a:rPr lang="ja-JP" altLang="en-US" sz="1050" dirty="0" err="1" smtClean="0">
                <a:solidFill>
                  <a:schemeClr val="bg1"/>
                </a:solidFill>
                <a:latin typeface="HGｺﾞｼｯｸE" pitchFamily="49" charset="-128"/>
                <a:ea typeface="HGｺﾞｼｯｸE" pitchFamily="49" charset="-128"/>
              </a:rPr>
              <a:t>、</a:t>
            </a:r>
            <a:endParaRPr lang="en-US" altLang="ja-JP" sz="1050" dirty="0" smtClean="0">
              <a:solidFill>
                <a:schemeClr val="bg1"/>
              </a:solidFill>
              <a:latin typeface="HGｺﾞｼｯｸE" pitchFamily="49" charset="-128"/>
              <a:ea typeface="HGｺﾞｼｯｸE" pitchFamily="49" charset="-128"/>
            </a:endParaRPr>
          </a:p>
          <a:p>
            <a:r>
              <a:rPr lang="ja-JP" altLang="en-US" sz="1050" dirty="0" smtClean="0">
                <a:solidFill>
                  <a:schemeClr val="bg1"/>
                </a:solidFill>
                <a:latin typeface="HGｺﾞｼｯｸE" pitchFamily="49" charset="-128"/>
                <a:ea typeface="HGｺﾞｼｯｸE" pitchFamily="49" charset="-128"/>
              </a:rPr>
              <a:t>○ふくしま</a:t>
            </a:r>
            <a:r>
              <a:rPr lang="ja-JP" altLang="en-US" sz="1050" dirty="0">
                <a:solidFill>
                  <a:schemeClr val="bg1"/>
                </a:solidFill>
                <a:latin typeface="HGｺﾞｼｯｸE" pitchFamily="49" charset="-128"/>
                <a:ea typeface="HGｺﾞｼｯｸE" pitchFamily="49" charset="-128"/>
              </a:rPr>
              <a:t>子ども未来プロジェクト</a:t>
            </a:r>
            <a:r>
              <a:rPr lang="en-US" altLang="ja-JP" sz="1050" dirty="0">
                <a:solidFill>
                  <a:schemeClr val="bg1"/>
                </a:solidFill>
                <a:latin typeface="HGｺﾞｼｯｸE" pitchFamily="49" charset="-128"/>
                <a:ea typeface="HGｺﾞｼｯｸE" pitchFamily="49" charset="-128"/>
              </a:rPr>
              <a:t>(2012)『</a:t>
            </a:r>
            <a:r>
              <a:rPr lang="ja-JP" altLang="en-US" sz="1050" dirty="0">
                <a:solidFill>
                  <a:schemeClr val="bg1"/>
                </a:solidFill>
                <a:latin typeface="HGｺﾞｼｯｸE" pitchFamily="49" charset="-128"/>
                <a:ea typeface="HGｺﾞｼｯｸE" pitchFamily="49" charset="-128"/>
              </a:rPr>
              <a:t>はやく、家にかえりたい。</a:t>
            </a:r>
            <a:r>
              <a:rPr lang="en-US" altLang="ja-JP" sz="1050" dirty="0">
                <a:solidFill>
                  <a:schemeClr val="bg1"/>
                </a:solidFill>
                <a:latin typeface="HGｺﾞｼｯｸE" pitchFamily="49" charset="-128"/>
                <a:ea typeface="HGｺﾞｼｯｸE" pitchFamily="49" charset="-128"/>
              </a:rPr>
              <a:t>』</a:t>
            </a:r>
            <a:r>
              <a:rPr lang="ja-JP" altLang="en-US" sz="1050" dirty="0">
                <a:solidFill>
                  <a:schemeClr val="bg1"/>
                </a:solidFill>
                <a:latin typeface="HGｺﾞｼｯｸE" pitchFamily="49" charset="-128"/>
                <a:ea typeface="HGｺﾞｼｯｸE" pitchFamily="49" charset="-128"/>
              </a:rPr>
              <a:t>合同出版</a:t>
            </a:r>
            <a:r>
              <a:rPr lang="en-US" altLang="ja-JP" sz="1050" dirty="0">
                <a:solidFill>
                  <a:schemeClr val="bg1"/>
                </a:solidFill>
                <a:latin typeface="HGｺﾞｼｯｸE" pitchFamily="49" charset="-128"/>
                <a:ea typeface="HGｺﾞｼｯｸE" pitchFamily="49" charset="-128"/>
              </a:rPr>
              <a:t>(36</a:t>
            </a:r>
            <a:r>
              <a:rPr lang="ja-JP" altLang="en-US" sz="1050" dirty="0">
                <a:solidFill>
                  <a:schemeClr val="bg1"/>
                </a:solidFill>
                <a:latin typeface="HGｺﾞｼｯｸE" pitchFamily="49" charset="-128"/>
                <a:ea typeface="HGｺﾞｼｯｸE" pitchFamily="49" charset="-128"/>
              </a:rPr>
              <a:t>編</a:t>
            </a:r>
            <a:r>
              <a:rPr lang="en-US" altLang="ja-JP" sz="1050" dirty="0">
                <a:solidFill>
                  <a:schemeClr val="bg1"/>
                </a:solidFill>
                <a:latin typeface="HGｺﾞｼｯｸE" pitchFamily="49" charset="-128"/>
                <a:ea typeface="HGｺﾞｼｯｸE" pitchFamily="49" charset="-128"/>
              </a:rPr>
              <a:t>)</a:t>
            </a:r>
            <a:r>
              <a:rPr lang="ja-JP" altLang="en-US" sz="1050" dirty="0">
                <a:solidFill>
                  <a:schemeClr val="bg1"/>
                </a:solidFill>
                <a:latin typeface="HGｺﾞｼｯｸE" pitchFamily="49" charset="-128"/>
                <a:ea typeface="HGｺﾞｼｯｸE" pitchFamily="49" charset="-128"/>
              </a:rPr>
              <a:t>から選ばれた</a:t>
            </a:r>
            <a:r>
              <a:rPr lang="en-US" altLang="ja-JP" sz="1050" dirty="0">
                <a:solidFill>
                  <a:schemeClr val="bg1"/>
                </a:solidFill>
                <a:latin typeface="HGｺﾞｼｯｸE" pitchFamily="49" charset="-128"/>
                <a:ea typeface="HGｺﾞｼｯｸE" pitchFamily="49" charset="-128"/>
              </a:rPr>
              <a:t>161</a:t>
            </a:r>
            <a:r>
              <a:rPr lang="ja-JP" altLang="en-US" sz="1050" dirty="0">
                <a:solidFill>
                  <a:schemeClr val="bg1"/>
                </a:solidFill>
                <a:latin typeface="HGｺﾞｼｯｸE" pitchFamily="49" charset="-128"/>
                <a:ea typeface="HGｺﾞｼｯｸE" pitchFamily="49" charset="-128"/>
              </a:rPr>
              <a:t>編の作文。</a:t>
            </a:r>
            <a:endParaRPr lang="ja-JP" altLang="ja-JP" sz="1050" dirty="0">
              <a:solidFill>
                <a:schemeClr val="bg1"/>
              </a:solidFill>
              <a:latin typeface="HGｺﾞｼｯｸE" pitchFamily="49" charset="-128"/>
              <a:ea typeface="HGｺﾞｼｯｸE" pitchFamily="49" charset="-128"/>
            </a:endParaRPr>
          </a:p>
        </p:txBody>
      </p:sp>
      <p:sp>
        <p:nvSpPr>
          <p:cNvPr id="21" name="テキスト ボックス 20"/>
          <p:cNvSpPr txBox="1"/>
          <p:nvPr/>
        </p:nvSpPr>
        <p:spPr>
          <a:xfrm>
            <a:off x="143939" y="3810274"/>
            <a:ext cx="4180063" cy="2492990"/>
          </a:xfrm>
          <a:prstGeom prst="rect">
            <a:avLst/>
          </a:prstGeom>
          <a:solidFill>
            <a:schemeClr val="tx1"/>
          </a:solidFill>
        </p:spPr>
        <p:txBody>
          <a:bodyPr wrap="square" rtlCol="0">
            <a:spAutoFit/>
          </a:bodyPr>
          <a:lstStyle/>
          <a:p>
            <a:r>
              <a:rPr lang="en-US" altLang="ja-JP" sz="1200" dirty="0" smtClean="0">
                <a:solidFill>
                  <a:schemeClr val="bg1"/>
                </a:solidFill>
                <a:latin typeface="HGｺﾞｼｯｸE" pitchFamily="49" charset="-128"/>
                <a:ea typeface="HGｺﾞｼｯｸE" pitchFamily="49" charset="-128"/>
              </a:rPr>
              <a:t>【</a:t>
            </a:r>
            <a:r>
              <a:rPr lang="ja-JP" altLang="en-US" sz="1200" dirty="0">
                <a:solidFill>
                  <a:schemeClr val="bg1"/>
                </a:solidFill>
                <a:latin typeface="HGｺﾞｼｯｸE" pitchFamily="49" charset="-128"/>
                <a:ea typeface="HGｺﾞｼｯｸE" pitchFamily="49" charset="-128"/>
              </a:rPr>
              <a:t>結果</a:t>
            </a:r>
            <a:r>
              <a:rPr lang="en-US" altLang="ja-JP" sz="1200" dirty="0" smtClean="0">
                <a:solidFill>
                  <a:schemeClr val="bg1"/>
                </a:solidFill>
                <a:latin typeface="HGｺﾞｼｯｸE" pitchFamily="49" charset="-128"/>
                <a:ea typeface="HGｺﾞｼｯｸE" pitchFamily="49" charset="-128"/>
              </a:rPr>
              <a:t>】</a:t>
            </a:r>
          </a:p>
          <a:p>
            <a:r>
              <a:rPr lang="en-US" altLang="ja-JP" sz="1200" dirty="0" smtClean="0">
                <a:solidFill>
                  <a:srgbClr val="C00000"/>
                </a:solidFill>
                <a:latin typeface="HGｺﾞｼｯｸE" pitchFamily="49" charset="-128"/>
                <a:ea typeface="HGｺﾞｼｯｸE" pitchFamily="49" charset="-128"/>
              </a:rPr>
              <a:t>●</a:t>
            </a:r>
            <a:r>
              <a:rPr lang="ja-JP" altLang="en-US" sz="1200" dirty="0">
                <a:solidFill>
                  <a:srgbClr val="C00000"/>
                </a:solidFill>
                <a:latin typeface="HGｺﾞｼｯｸE" pitchFamily="49" charset="-128"/>
                <a:ea typeface="HGｺﾞｼｯｸE" pitchFamily="49" charset="-128"/>
              </a:rPr>
              <a:t>津波被害が有り、原発被害が無い群</a:t>
            </a:r>
            <a:r>
              <a:rPr lang="ja-JP" altLang="en-US" sz="1200" dirty="0">
                <a:solidFill>
                  <a:srgbClr val="0070C0"/>
                </a:solidFill>
                <a:latin typeface="HGｺﾞｼｯｸE" pitchFamily="49" charset="-128"/>
                <a:ea typeface="HGｺﾞｼｯｸE" pitchFamily="49" charset="-128"/>
              </a:rPr>
              <a:t>（左側）</a:t>
            </a:r>
          </a:p>
          <a:p>
            <a:r>
              <a:rPr lang="ja-JP" altLang="en-US" sz="1200" dirty="0">
                <a:solidFill>
                  <a:schemeClr val="bg1"/>
                </a:solidFill>
                <a:latin typeface="HGｺﾞｼｯｸE" pitchFamily="49" charset="-128"/>
                <a:ea typeface="HGｺﾞｼｯｸE" pitchFamily="49" charset="-128"/>
              </a:rPr>
              <a:t>「この震災を忘れたくない」、「この震災のことを伝えていきたい」ということを述べている。</a:t>
            </a:r>
          </a:p>
          <a:p>
            <a:endParaRPr lang="ja-JP" altLang="en-US" sz="1200" dirty="0">
              <a:solidFill>
                <a:schemeClr val="bg1"/>
              </a:solidFill>
              <a:latin typeface="HGｺﾞｼｯｸE" pitchFamily="49" charset="-128"/>
              <a:ea typeface="HGｺﾞｼｯｸE" pitchFamily="49" charset="-128"/>
            </a:endParaRPr>
          </a:p>
          <a:p>
            <a:r>
              <a:rPr lang="ja-JP" altLang="en-US" sz="1200" dirty="0">
                <a:solidFill>
                  <a:srgbClr val="C00000"/>
                </a:solidFill>
                <a:latin typeface="HGｺﾞｼｯｸE" pitchFamily="49" charset="-128"/>
                <a:ea typeface="HGｺﾞｼｯｸE" pitchFamily="49" charset="-128"/>
              </a:rPr>
              <a:t>●津波被害の有無にかかわらず原発被害が有る群</a:t>
            </a:r>
            <a:r>
              <a:rPr lang="ja-JP" altLang="en-US" sz="1200" dirty="0">
                <a:solidFill>
                  <a:srgbClr val="0070C0"/>
                </a:solidFill>
                <a:latin typeface="HGｺﾞｼｯｸE" pitchFamily="49" charset="-128"/>
                <a:ea typeface="HGｺﾞｼｯｸE" pitchFamily="49" charset="-128"/>
              </a:rPr>
              <a:t>（右側）</a:t>
            </a:r>
          </a:p>
          <a:p>
            <a:r>
              <a:rPr lang="ja-JP" altLang="en-US" sz="1200" dirty="0">
                <a:solidFill>
                  <a:schemeClr val="bg1"/>
                </a:solidFill>
                <a:latin typeface="HGｺﾞｼｯｸE" pitchFamily="49" charset="-128"/>
                <a:ea typeface="HGｺﾞｼｯｸE" pitchFamily="49" charset="-128"/>
              </a:rPr>
              <a:t>地元や家に帰りたい思いや、「もとの生活にもどりたい」、「早くもとのような町にもどってほしい」思い。</a:t>
            </a:r>
          </a:p>
          <a:p>
            <a:r>
              <a:rPr lang="ja-JP" altLang="en-US" sz="1200" dirty="0">
                <a:solidFill>
                  <a:schemeClr val="bg1"/>
                </a:solidFill>
                <a:latin typeface="HGｺﾞｼｯｸE" pitchFamily="49" charset="-128"/>
                <a:ea typeface="HGｺﾞｼｯｸE" pitchFamily="49" charset="-128"/>
              </a:rPr>
              <a:t>原発被害のため避難生活を続ける中、離れ離れになった「友だちに会いたい」、「遊びたい」という思い。</a:t>
            </a:r>
          </a:p>
          <a:p>
            <a:endParaRPr lang="ja-JP" altLang="en-US" sz="1200" dirty="0">
              <a:solidFill>
                <a:schemeClr val="bg1"/>
              </a:solidFill>
              <a:latin typeface="HGｺﾞｼｯｸE" pitchFamily="49" charset="-128"/>
              <a:ea typeface="HGｺﾞｼｯｸE" pitchFamily="49" charset="-128"/>
            </a:endParaRPr>
          </a:p>
          <a:p>
            <a:r>
              <a:rPr lang="ja-JP" altLang="en-US" sz="1200" dirty="0">
                <a:solidFill>
                  <a:srgbClr val="C00000"/>
                </a:solidFill>
                <a:latin typeface="HGｺﾞｼｯｸE" pitchFamily="49" charset="-128"/>
                <a:ea typeface="HGｺﾞｼｯｸE" pitchFamily="49" charset="-128"/>
              </a:rPr>
              <a:t>●津波被害も原発被害も経験していない群</a:t>
            </a:r>
            <a:r>
              <a:rPr lang="ja-JP" altLang="en-US" sz="1200" dirty="0">
                <a:solidFill>
                  <a:srgbClr val="0070C0"/>
                </a:solidFill>
                <a:latin typeface="HGｺﾞｼｯｸE" pitchFamily="49" charset="-128"/>
                <a:ea typeface="HGｺﾞｼｯｸE" pitchFamily="49" charset="-128"/>
              </a:rPr>
              <a:t>（中央）</a:t>
            </a:r>
          </a:p>
          <a:p>
            <a:r>
              <a:rPr lang="ja-JP" altLang="en-US" sz="1200" dirty="0">
                <a:solidFill>
                  <a:schemeClr val="bg1"/>
                </a:solidFill>
                <a:latin typeface="HGｺﾞｼｯｸE" pitchFamily="49" charset="-128"/>
                <a:ea typeface="HGｺﾞｼｯｸE" pitchFamily="49" charset="-128"/>
              </a:rPr>
              <a:t>「頑張りたい」、「生きたい」などの表現が特徴的</a:t>
            </a:r>
            <a:r>
              <a:rPr lang="ja-JP" altLang="en-US" sz="1200" dirty="0" smtClean="0">
                <a:solidFill>
                  <a:schemeClr val="bg1"/>
                </a:solidFill>
                <a:latin typeface="HGｺﾞｼｯｸE" pitchFamily="49" charset="-128"/>
                <a:ea typeface="HGｺﾞｼｯｸE" pitchFamily="49" charset="-128"/>
              </a:rPr>
              <a:t>。</a:t>
            </a:r>
            <a:endParaRPr lang="ja-JP" altLang="ja-JP" sz="1050" dirty="0">
              <a:solidFill>
                <a:schemeClr val="bg1"/>
              </a:solidFill>
              <a:latin typeface="HGｺﾞｼｯｸE" pitchFamily="49" charset="-128"/>
              <a:ea typeface="HGｺﾞｼｯｸE" pitchFamily="49" charset="-128"/>
            </a:endParaRPr>
          </a:p>
        </p:txBody>
      </p:sp>
      <p:sp>
        <p:nvSpPr>
          <p:cNvPr id="22" name="テキスト ボックス 21"/>
          <p:cNvSpPr txBox="1"/>
          <p:nvPr/>
        </p:nvSpPr>
        <p:spPr>
          <a:xfrm>
            <a:off x="143939" y="6453336"/>
            <a:ext cx="8892557" cy="338554"/>
          </a:xfrm>
          <a:prstGeom prst="rect">
            <a:avLst/>
          </a:prstGeom>
          <a:solidFill>
            <a:schemeClr val="tx1"/>
          </a:solidFill>
        </p:spPr>
        <p:txBody>
          <a:bodyPr wrap="square" rtlCol="0">
            <a:spAutoFit/>
          </a:bodyPr>
          <a:lstStyle/>
          <a:p>
            <a:r>
              <a:rPr lang="en-US" altLang="ja-JP" sz="800" dirty="0" smtClean="0">
                <a:solidFill>
                  <a:schemeClr val="bg1"/>
                </a:solidFill>
                <a:latin typeface="HGｺﾞｼｯｸE" pitchFamily="49" charset="-128"/>
                <a:ea typeface="HGｺﾞｼｯｸE" pitchFamily="49" charset="-128"/>
              </a:rPr>
              <a:t>【</a:t>
            </a:r>
            <a:r>
              <a:rPr lang="ja-JP" altLang="en-US" sz="800" dirty="0">
                <a:solidFill>
                  <a:schemeClr val="bg1"/>
                </a:solidFill>
                <a:latin typeface="HGｺﾞｼｯｸE" pitchFamily="49" charset="-128"/>
                <a:ea typeface="HGｺﾞｼｯｸE" pitchFamily="49" charset="-128"/>
              </a:rPr>
              <a:t>文献</a:t>
            </a:r>
            <a:r>
              <a:rPr lang="en-US" altLang="ja-JP" sz="800" dirty="0">
                <a:solidFill>
                  <a:schemeClr val="bg1"/>
                </a:solidFill>
                <a:latin typeface="HGｺﾞｼｯｸE" pitchFamily="49" charset="-128"/>
                <a:ea typeface="HGｺﾞｼｯｸE" pitchFamily="49" charset="-128"/>
              </a:rPr>
              <a:t>】</a:t>
            </a:r>
            <a:r>
              <a:rPr lang="en-US" altLang="ja-JP" sz="800" dirty="0">
                <a:solidFill>
                  <a:schemeClr val="bg1"/>
                </a:solidFill>
                <a:latin typeface="+mj-lt"/>
                <a:ea typeface="HGｺﾞｼｯｸE" pitchFamily="49" charset="-128"/>
              </a:rPr>
              <a:t>Ito, T., &amp; </a:t>
            </a:r>
            <a:r>
              <a:rPr lang="en-US" altLang="ja-JP" sz="800" dirty="0" err="1">
                <a:solidFill>
                  <a:schemeClr val="bg1"/>
                </a:solidFill>
                <a:latin typeface="+mj-lt"/>
                <a:ea typeface="HGｺﾞｼｯｸE" pitchFamily="49" charset="-128"/>
              </a:rPr>
              <a:t>Iijima</a:t>
            </a:r>
            <a:r>
              <a:rPr lang="en-US" altLang="ja-JP" sz="800" dirty="0">
                <a:solidFill>
                  <a:schemeClr val="bg1"/>
                </a:solidFill>
                <a:latin typeface="+mj-lt"/>
                <a:ea typeface="HGｺﾞｼｯｸE" pitchFamily="49" charset="-128"/>
              </a:rPr>
              <a:t>, Y</a:t>
            </a:r>
            <a:r>
              <a:rPr lang="en-US" altLang="ja-JP" sz="800">
                <a:solidFill>
                  <a:schemeClr val="bg1"/>
                </a:solidFill>
                <a:latin typeface="+mj-lt"/>
                <a:ea typeface="HGｺﾞｼｯｸE" pitchFamily="49" charset="-128"/>
              </a:rPr>
              <a:t>.(</a:t>
            </a:r>
            <a:r>
              <a:rPr lang="en-US" altLang="ja-JP" sz="800" smtClean="0">
                <a:solidFill>
                  <a:schemeClr val="bg1"/>
                </a:solidFill>
                <a:latin typeface="+mj-lt"/>
                <a:ea typeface="HGｺﾞｼｯｸE" pitchFamily="49" charset="-128"/>
              </a:rPr>
              <a:t>2013</a:t>
            </a:r>
            <a:r>
              <a:rPr lang="en-US" altLang="ja-JP" sz="800" dirty="0">
                <a:solidFill>
                  <a:schemeClr val="bg1"/>
                </a:solidFill>
                <a:latin typeface="+mj-lt"/>
                <a:ea typeface="HGｺﾞｼｯｸE" pitchFamily="49" charset="-128"/>
              </a:rPr>
              <a:t>). Posttraumatic growth in essays by children affected by the March 11 Earthquake Disaster in Japan: A text mining study.  </a:t>
            </a:r>
            <a:r>
              <a:rPr lang="en-US" altLang="ja-JP" sz="800" i="1" dirty="0">
                <a:solidFill>
                  <a:schemeClr val="bg1"/>
                </a:solidFill>
                <a:latin typeface="+mj-lt"/>
                <a:ea typeface="HGｺﾞｼｯｸE" pitchFamily="49" charset="-128"/>
              </a:rPr>
              <a:t>Journal of International Society of Life Information Science</a:t>
            </a:r>
            <a:r>
              <a:rPr lang="en-US" altLang="ja-JP" sz="800" dirty="0">
                <a:solidFill>
                  <a:schemeClr val="bg1"/>
                </a:solidFill>
                <a:latin typeface="+mj-lt"/>
                <a:ea typeface="HGｺﾞｼｯｸE" pitchFamily="49" charset="-128"/>
              </a:rPr>
              <a:t>, </a:t>
            </a:r>
            <a:r>
              <a:rPr lang="en-US" altLang="ja-JP" sz="800" b="1" dirty="0">
                <a:solidFill>
                  <a:schemeClr val="bg1"/>
                </a:solidFill>
                <a:latin typeface="+mj-lt"/>
                <a:ea typeface="HGｺﾞｼｯｸE" pitchFamily="49" charset="-128"/>
              </a:rPr>
              <a:t>31,</a:t>
            </a:r>
            <a:r>
              <a:rPr lang="en-US" altLang="ja-JP" sz="800" dirty="0">
                <a:solidFill>
                  <a:schemeClr val="bg1"/>
                </a:solidFill>
                <a:latin typeface="+mj-lt"/>
                <a:ea typeface="HGｺﾞｼｯｸE" pitchFamily="49" charset="-128"/>
              </a:rPr>
              <a:t> 67-72.</a:t>
            </a:r>
            <a:r>
              <a:rPr lang="ja-JP" altLang="en-US" sz="800" dirty="0">
                <a:solidFill>
                  <a:schemeClr val="bg1"/>
                </a:solidFill>
                <a:latin typeface="+mj-lt"/>
                <a:ea typeface="HGｺﾞｼｯｸE" pitchFamily="49" charset="-128"/>
              </a:rPr>
              <a:t>　　</a:t>
            </a:r>
            <a:endParaRPr lang="ja-JP" altLang="ja-JP" sz="800" dirty="0">
              <a:solidFill>
                <a:schemeClr val="bg1"/>
              </a:solidFill>
              <a:latin typeface="+mj-lt"/>
              <a:ea typeface="HGｺﾞｼｯｸE" pitchFamily="49" charset="-128"/>
            </a:endParaRPr>
          </a:p>
        </p:txBody>
      </p:sp>
    </p:spTree>
    <p:extLst>
      <p:ext uri="{BB962C8B-B14F-4D97-AF65-F5344CB8AC3E}">
        <p14:creationId xmlns:p14="http://schemas.microsoft.com/office/powerpoint/2010/main" val="2275179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98704"/>
            <a:ext cx="8435853" cy="6370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647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トレードショー">
  <a:themeElements>
    <a:clrScheme name="トレードショー">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トレードショー">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レードショー">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TC101859861[[fn=トレードショー]]</Template>
  <TotalTime>160</TotalTime>
  <Words>460</Words>
  <Application>Microsoft Office PowerPoint</Application>
  <PresentationFormat>画面に合わせる (4:3)</PresentationFormat>
  <Paragraphs>28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トレードショー</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心理教育学科</dc:creator>
  <cp:lastModifiedBy>TAKEHIKO ITO</cp:lastModifiedBy>
  <cp:revision>15</cp:revision>
  <cp:lastPrinted>2013-10-10T09:07:35Z</cp:lastPrinted>
  <dcterms:created xsi:type="dcterms:W3CDTF">2013-10-09T07:14:27Z</dcterms:created>
  <dcterms:modified xsi:type="dcterms:W3CDTF">2015-07-01T04:42:39Z</dcterms:modified>
</cp:coreProperties>
</file>